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91123A-49E5-47CA-B130-5F4F834C36C7}">
  <a:tblStyle styleId="{1E91123A-49E5-47CA-B130-5F4F834C36C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9b5e6b1a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9b5e6b1a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9b5e6b1a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9b5e6b1a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9b5e6b1a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9b5e6b1a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9b5e6b1a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9b5e6b1a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9d8041f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9d8041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69d8041f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69d8041f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9d8041fa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9d8041f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9d8041fa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9d8041fa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9e7b4f691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9e7b4f691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9e7b4f691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9e7b4f691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991d3f7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991d3f7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9e7b4f691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9e7b4f691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9e7b4f691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9e7b4f691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991d3f7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991d3f7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9b5e6b1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9b5e6b1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9b5e6b1a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9b5e6b1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9b5e6b1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9b5e6b1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9b5e6b1a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9b5e6b1a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9b5e6b1a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9b5e6b1a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9e7b4f69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9e7b4f69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no.of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/>
              <a:t>Netflix Data Analysis Using POWERBI</a:t>
            </a:r>
            <a:endParaRPr b="1" sz="2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Presented</a:t>
            </a:r>
            <a:r>
              <a:rPr lang="en-GB"/>
              <a:t> by Shaik Arshiya Fathima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8.Market Insights &amp; Revenue Analysis</a:t>
            </a:r>
            <a:endParaRPr b="1" sz="5400"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65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This shows the market share percentage of each subscription type.</a:t>
            </a:r>
            <a:endParaRPr sz="2000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75" y="1336500"/>
            <a:ext cx="6966048" cy="36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8</a:t>
            </a:r>
            <a:r>
              <a:rPr b="1" lang="en-GB" sz="1700"/>
              <a:t>.</a:t>
            </a:r>
            <a:r>
              <a:rPr b="1" lang="en-GB" sz="1700"/>
              <a:t>Market Insights &amp; Revenue Analysis</a:t>
            </a:r>
            <a:endParaRPr b="1" sz="5400"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52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This shows the subscription plan of different countries</a:t>
            </a:r>
            <a:r>
              <a:rPr lang="en-GB" sz="1100">
                <a:solidFill>
                  <a:schemeClr val="dk1"/>
                </a:solidFill>
              </a:rPr>
              <a:t>..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75" y="961900"/>
            <a:ext cx="7340650" cy="39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10</a:t>
            </a:r>
            <a:r>
              <a:rPr b="1" lang="en-GB" sz="1700"/>
              <a:t>.</a:t>
            </a:r>
            <a:r>
              <a:rPr b="1" lang="en-GB" sz="1700"/>
              <a:t>High-Rated vs. Low-Rated Content</a:t>
            </a:r>
            <a:endParaRPr b="1" sz="5900"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52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Romance is holding the highest rating with the percentage of 20.42 and the lowest is Fantasy with the percentage of 19.66.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350" y="1178000"/>
            <a:ext cx="7009277" cy="38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10.High-Rated vs. Low-Rated Content</a:t>
            </a:r>
            <a:endParaRPr b="1" sz="5900"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52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The </a:t>
            </a:r>
            <a:r>
              <a:rPr b="1" lang="en-GB" sz="1100">
                <a:solidFill>
                  <a:schemeClr val="dk1"/>
                </a:solidFill>
              </a:rPr>
              <a:t>difference in average rating</a:t>
            </a:r>
            <a:r>
              <a:rPr lang="en-GB" sz="1100">
                <a:solidFill>
                  <a:schemeClr val="dk1"/>
                </a:solidFill>
              </a:rPr>
              <a:t> between TV Shows and Movies is </a:t>
            </a:r>
            <a:r>
              <a:rPr b="1" lang="en-GB" sz="1100">
                <a:solidFill>
                  <a:schemeClr val="dk1"/>
                </a:solidFill>
              </a:rPr>
              <a:t>very small</a:t>
            </a:r>
            <a:r>
              <a:rPr lang="en-GB" sz="1100">
                <a:solidFill>
                  <a:schemeClr val="dk1"/>
                </a:solidFill>
              </a:rPr>
              <a:t> (just </a:t>
            </a:r>
            <a:r>
              <a:rPr b="1" lang="en-GB" sz="1100">
                <a:solidFill>
                  <a:schemeClr val="dk1"/>
                </a:solidFill>
              </a:rPr>
              <a:t>0.01</a:t>
            </a:r>
            <a:r>
              <a:rPr lang="en-GB" sz="1100">
                <a:solidFill>
                  <a:schemeClr val="dk1"/>
                </a:solidFill>
              </a:rPr>
              <a:t>).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This suggests that </a:t>
            </a:r>
            <a:r>
              <a:rPr b="1" lang="en-GB" sz="1100">
                <a:solidFill>
                  <a:schemeClr val="dk1"/>
                </a:solidFill>
              </a:rPr>
              <a:t>viewers rate both types almost equally</a:t>
            </a:r>
            <a:r>
              <a:rPr lang="en-GB" sz="1100">
                <a:solidFill>
                  <a:schemeClr val="dk1"/>
                </a:solidFill>
              </a:rPr>
              <a:t>, with a </a:t>
            </a:r>
            <a:r>
              <a:rPr b="1" lang="en-GB" sz="1100">
                <a:solidFill>
                  <a:schemeClr val="dk1"/>
                </a:solidFill>
              </a:rPr>
              <a:t>very slight preference</a:t>
            </a:r>
            <a:r>
              <a:rPr lang="en-GB" sz="1100">
                <a:solidFill>
                  <a:schemeClr val="dk1"/>
                </a:solidFill>
              </a:rPr>
              <a:t> towards </a:t>
            </a:r>
            <a:r>
              <a:rPr b="1" lang="en-GB" sz="1100">
                <a:solidFill>
                  <a:schemeClr val="dk1"/>
                </a:solidFill>
              </a:rPr>
              <a:t>TV Shows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50" y="1178025"/>
            <a:ext cx="7823299" cy="37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11</a:t>
            </a:r>
            <a:r>
              <a:rPr b="1" lang="en-GB" sz="1700">
                <a:highlight>
                  <a:schemeClr val="lt1"/>
                </a:highlight>
              </a:rPr>
              <a:t>.</a:t>
            </a:r>
            <a:r>
              <a:rPr b="1" lang="en-GB" sz="1800">
                <a:highlight>
                  <a:schemeClr val="lt1"/>
                </a:highlight>
              </a:rPr>
              <a:t>Director &amp; Cast Influence on Ratings</a:t>
            </a:r>
            <a:endParaRPr b="1" sz="1700">
              <a:highlight>
                <a:schemeClr val="lt1"/>
              </a:highlight>
            </a:endParaRPr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52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This chart shows the top 5 directors of their ratings.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75" y="1185175"/>
            <a:ext cx="7533850" cy="389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11</a:t>
            </a:r>
            <a:r>
              <a:rPr b="1" lang="en-GB" sz="1700">
                <a:highlight>
                  <a:schemeClr val="lt1"/>
                </a:highlight>
              </a:rPr>
              <a:t>.</a:t>
            </a:r>
            <a:r>
              <a:rPr b="1" lang="en-GB" sz="1800">
                <a:highlight>
                  <a:schemeClr val="lt1"/>
                </a:highlight>
              </a:rPr>
              <a:t>Director &amp; Cast Influence on Ratings</a:t>
            </a:r>
            <a:endParaRPr b="1" sz="1700">
              <a:highlight>
                <a:schemeClr val="lt1"/>
              </a:highlight>
            </a:endParaRPr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52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This chart shows the top 10 countries by their ratings.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63" y="977400"/>
            <a:ext cx="8810674" cy="40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12</a:t>
            </a:r>
            <a:r>
              <a:rPr b="1" lang="en-GB" sz="1700">
                <a:highlight>
                  <a:schemeClr val="lt1"/>
                </a:highlight>
              </a:rPr>
              <a:t>.</a:t>
            </a:r>
            <a:r>
              <a:rPr b="1" lang="en-GB" sz="1700"/>
              <a:t>Content Localization Strategy</a:t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470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This chart shows the low to high performing countries.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00" y="889425"/>
            <a:ext cx="8716800" cy="41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12</a:t>
            </a:r>
            <a:r>
              <a:rPr b="1" lang="en-GB" sz="1700">
                <a:highlight>
                  <a:schemeClr val="lt1"/>
                </a:highlight>
              </a:rPr>
              <a:t>.</a:t>
            </a:r>
            <a:r>
              <a:rPr b="1" lang="en-GB" sz="1700"/>
              <a:t>Content Localization Strategy</a:t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88400" y="558475"/>
            <a:ext cx="36492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The Content Strategies are: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00">
                <a:solidFill>
                  <a:schemeClr val="dk1"/>
                </a:solidFill>
              </a:rPr>
              <a:t>1. Low Engagement + Low Rating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Introduce local storytelling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Include regional languages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Diversify genre offerings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2</a:t>
            </a:r>
            <a:r>
              <a:rPr b="1" lang="en-GB" sz="1000">
                <a:solidFill>
                  <a:schemeClr val="dk1"/>
                </a:solidFill>
              </a:rPr>
              <a:t>. Low Engagement but High Ratings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Boost platform visibility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Release new seasons faster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3. High Engagement but Low Ratings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Refine content quality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Interactive feedback loops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100">
                <a:solidFill>
                  <a:schemeClr val="dk1"/>
                </a:solidFill>
              </a:rPr>
              <a:t>AI-powered personalized content feeds</a:t>
            </a:r>
            <a:r>
              <a:rPr b="1" lang="en-GB" sz="1100">
                <a:solidFill>
                  <a:schemeClr val="dk1"/>
                </a:solidFill>
              </a:rPr>
              <a:t> </a:t>
            </a:r>
            <a:r>
              <a:rPr lang="en-GB" sz="1100">
                <a:solidFill>
                  <a:schemeClr val="dk1"/>
                </a:solidFill>
              </a:rPr>
              <a:t>to reduce irrelevant content</a:t>
            </a:r>
            <a:endParaRPr sz="1000">
              <a:solidFill>
                <a:schemeClr val="dk1"/>
              </a:solidFill>
            </a:endParaRPr>
          </a:p>
        </p:txBody>
      </p:sp>
      <p:graphicFrame>
        <p:nvGraphicFramePr>
          <p:cNvPr id="171" name="Google Shape;171;p29"/>
          <p:cNvGraphicFramePr/>
          <p:nvPr/>
        </p:nvGraphicFramePr>
        <p:xfrm>
          <a:off x="3240550" y="84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{1E91123A-49E5-47CA-B130-5F4F834C36C7}</a:tableStyleId>
              </a:tblPr>
              <a:tblGrid>
                <a:gridCol w="498550"/>
                <a:gridCol w="1547675"/>
                <a:gridCol w="4151975"/>
              </a:tblGrid>
              <a:tr h="59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Country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Issue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Suggested Strategy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2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India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Low Rating + Avg. Engagement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Add more regional content (Telugu, Tamil, Marathi), focus on family dramas, comedy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Germany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Low Engagement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Localize UI, promote through German influencers, focus on high-rated dubbed content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Japan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Low Rating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Enhance anime quality, more localized romantic or tech-thrillers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France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Low Engagement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Feature strong European co-productions, push subtitles &amp; dubbing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Brazil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Low Rating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Improve dubbed content quality, promote content with cultural relevance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2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Customer Engagement Dashboard</a:t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36150" y="608975"/>
            <a:ext cx="84717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38" y="990472"/>
            <a:ext cx="7781925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Customer Engagement Dashboard</a:t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36150" y="608975"/>
            <a:ext cx="84717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If Netflix had a competitor with different content strategies, what improvements should Netflix make based on user preferences?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GB" sz="1100">
                <a:solidFill>
                  <a:schemeClr val="dk1"/>
                </a:solidFill>
              </a:rPr>
              <a:t>Localize More Strategically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-GB" sz="1100">
                <a:solidFill>
                  <a:schemeClr val="dk1"/>
                </a:solidFill>
              </a:rPr>
              <a:t>Target the 19–30 &amp; 31–45 Age Groups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Optimize Subscription Strategy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Time New Releases Wisely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Elevate Director &amp; Cast Influence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Use Data-Driven Content Feedback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 in Excel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 </a:t>
            </a:r>
            <a:r>
              <a:rPr lang="en-GB"/>
              <a:t>just</a:t>
            </a:r>
            <a:r>
              <a:rPr lang="en-GB"/>
              <a:t> done the basic data cleaning in excel like, adding filter to both of the tables and added colors to the column, and i deleted the blank spaces for the particular columns, i have ensure the ratings properly and format the date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Recommendations</a:t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36150" y="608975"/>
            <a:ext cx="8471700" cy="4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Content &amp; Viewer Preferences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Older audiences (60+)</a:t>
            </a:r>
            <a:r>
              <a:rPr lang="en-GB" sz="1100">
                <a:solidFill>
                  <a:schemeClr val="dk1"/>
                </a:solidFill>
              </a:rPr>
              <a:t> form the </a:t>
            </a:r>
            <a:r>
              <a:rPr b="1" lang="en-GB" sz="1100">
                <a:solidFill>
                  <a:schemeClr val="dk1"/>
                </a:solidFill>
              </a:rPr>
              <a:t>largest viewer group</a:t>
            </a:r>
            <a:r>
              <a:rPr lang="en-GB" sz="1100">
                <a:solidFill>
                  <a:schemeClr val="dk1"/>
                </a:solidFill>
              </a:rPr>
              <a:t> (29.63%).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➤ </a:t>
            </a:r>
            <a:r>
              <a:rPr i="1" lang="en-GB" sz="1100">
                <a:solidFill>
                  <a:schemeClr val="dk1"/>
                </a:solidFill>
              </a:rPr>
              <a:t>Recommendation</a:t>
            </a:r>
            <a:r>
              <a:rPr lang="en-GB" sz="1100">
                <a:solidFill>
                  <a:schemeClr val="dk1"/>
                </a:solidFill>
              </a:rPr>
              <a:t>: Increase content targeting this demographic (e.g., drama, classics).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Romance, Drama, and Thriller</a:t>
            </a:r>
            <a:r>
              <a:rPr lang="en-GB" sz="1100">
                <a:solidFill>
                  <a:schemeClr val="dk1"/>
                </a:solidFill>
              </a:rPr>
              <a:t> are the </a:t>
            </a:r>
            <a:r>
              <a:rPr b="1" lang="en-GB" sz="1100">
                <a:solidFill>
                  <a:schemeClr val="dk1"/>
                </a:solidFill>
              </a:rPr>
              <a:t>most-watched genres</a:t>
            </a:r>
            <a:r>
              <a:rPr lang="en-GB" sz="1100">
                <a:solidFill>
                  <a:schemeClr val="dk1"/>
                </a:solidFill>
              </a:rPr>
              <a:t> by total watch time.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➤ </a:t>
            </a:r>
            <a:r>
              <a:rPr i="1" lang="en-GB" sz="1100">
                <a:solidFill>
                  <a:schemeClr val="dk1"/>
                </a:solidFill>
              </a:rPr>
              <a:t>Recommendation</a:t>
            </a:r>
            <a:r>
              <a:rPr lang="en-GB" sz="1100">
                <a:solidFill>
                  <a:schemeClr val="dk1"/>
                </a:solidFill>
              </a:rPr>
              <a:t>: Prioritize production and promotion of these genres globally.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TV Shows slightly outperform Movies</a:t>
            </a:r>
            <a:r>
              <a:rPr lang="en-GB" sz="1100">
                <a:solidFill>
                  <a:schemeClr val="dk1"/>
                </a:solidFill>
              </a:rPr>
              <a:t> in terms of watch time (50.49% vs. 49.51%).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➤ </a:t>
            </a:r>
            <a:r>
              <a:rPr i="1" lang="en-GB" sz="1100">
                <a:solidFill>
                  <a:schemeClr val="dk1"/>
                </a:solidFill>
              </a:rPr>
              <a:t>Recommendation</a:t>
            </a:r>
            <a:r>
              <a:rPr lang="en-GB" sz="1100">
                <a:solidFill>
                  <a:schemeClr val="dk1"/>
                </a:solidFill>
              </a:rPr>
              <a:t>: Maintain a healthy mix, but invest more in serialized content.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Subscription Insights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All three subscription tiers (Basic, Standard, Premium) have </a:t>
            </a:r>
            <a:r>
              <a:rPr b="1" lang="en-GB" sz="1100">
                <a:solidFill>
                  <a:schemeClr val="dk1"/>
                </a:solidFill>
              </a:rPr>
              <a:t>nearly equal market share</a:t>
            </a:r>
            <a:r>
              <a:rPr lang="en-GB" sz="1100">
                <a:solidFill>
                  <a:schemeClr val="dk1"/>
                </a:solidFill>
              </a:rPr>
              <a:t>, ~33% each.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➤ </a:t>
            </a:r>
            <a:r>
              <a:rPr i="1" lang="en-GB" sz="1100">
                <a:solidFill>
                  <a:schemeClr val="dk1"/>
                </a:solidFill>
              </a:rPr>
              <a:t>Recommendation</a:t>
            </a:r>
            <a:r>
              <a:rPr lang="en-GB" sz="1100">
                <a:solidFill>
                  <a:schemeClr val="dk1"/>
                </a:solidFill>
              </a:rPr>
              <a:t>: Introduce tier-specific content or loyalty perks to differentiate plans.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</a:rPr>
              <a:t>Standard plan users</a:t>
            </a:r>
            <a:r>
              <a:rPr lang="en-GB" sz="1100">
                <a:solidFill>
                  <a:schemeClr val="dk1"/>
                </a:solidFill>
              </a:rPr>
              <a:t> have the </a:t>
            </a:r>
            <a:r>
              <a:rPr b="1" lang="en-GB" sz="1100">
                <a:solidFill>
                  <a:schemeClr val="dk1"/>
                </a:solidFill>
              </a:rPr>
              <a:t>highest average watch time per user</a:t>
            </a:r>
            <a:r>
              <a:rPr lang="en-GB" sz="1100">
                <a:solidFill>
                  <a:schemeClr val="dk1"/>
                </a:solidFill>
              </a:rPr>
              <a:t>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➤ </a:t>
            </a:r>
            <a:r>
              <a:rPr i="1" lang="en-GB" sz="1100">
                <a:solidFill>
                  <a:schemeClr val="dk1"/>
                </a:solidFill>
              </a:rPr>
              <a:t>Recommendation</a:t>
            </a:r>
            <a:r>
              <a:rPr lang="en-GB" sz="1100">
                <a:solidFill>
                  <a:schemeClr val="dk1"/>
                </a:solidFill>
              </a:rPr>
              <a:t>: Focus retention efforts on Standard users; consider them high-value.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Subscription dominance </a:t>
            </a:r>
            <a:r>
              <a:rPr b="1" lang="en-GB" sz="1100">
                <a:solidFill>
                  <a:schemeClr val="dk1"/>
                </a:solidFill>
              </a:rPr>
              <a:t>varies by country</a:t>
            </a:r>
            <a:r>
              <a:rPr lang="en-GB" sz="1100">
                <a:solidFill>
                  <a:schemeClr val="dk1"/>
                </a:solidFill>
              </a:rPr>
              <a:t>, e.g., Premium is preferred in some while Basic dominates in others.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➤ </a:t>
            </a:r>
            <a:r>
              <a:rPr i="1" lang="en-GB" sz="1100">
                <a:solidFill>
                  <a:schemeClr val="dk1"/>
                </a:solidFill>
              </a:rPr>
              <a:t>Recommendation</a:t>
            </a:r>
            <a:r>
              <a:rPr lang="en-GB" sz="1100">
                <a:solidFill>
                  <a:schemeClr val="dk1"/>
                </a:solidFill>
              </a:rPr>
              <a:t>: Localize subscription strategies based on regional usage.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Recommendations</a:t>
            </a:r>
            <a:endParaRPr b="1" sz="2200">
              <a:highlight>
                <a:schemeClr val="lt1"/>
              </a:highlight>
            </a:endParaRPr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65025" y="465150"/>
            <a:ext cx="8041500" cy="42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3757">
                <a:solidFill>
                  <a:schemeClr val="dk1"/>
                </a:solidFill>
              </a:rPr>
              <a:t>Geographic &amp; Genre Trends</a:t>
            </a:r>
            <a:endParaRPr b="1" sz="3757">
              <a:solidFill>
                <a:schemeClr val="dk1"/>
              </a:solidFill>
            </a:endParaRPr>
          </a:p>
          <a:p>
            <a:pPr indent="-28507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3557">
                <a:solidFill>
                  <a:schemeClr val="dk1"/>
                </a:solidFill>
              </a:rPr>
              <a:t>Genre preferences vary by country</a:t>
            </a:r>
            <a:r>
              <a:rPr lang="en-GB" sz="3557">
                <a:solidFill>
                  <a:schemeClr val="dk1"/>
                </a:solidFill>
              </a:rPr>
              <a:t>:</a:t>
            </a:r>
            <a:br>
              <a:rPr lang="en-GB" sz="3557">
                <a:solidFill>
                  <a:schemeClr val="dk1"/>
                </a:solidFill>
              </a:rPr>
            </a:br>
            <a:endParaRPr sz="3557">
              <a:solidFill>
                <a:schemeClr val="dk1"/>
              </a:solidFill>
            </a:endParaRPr>
          </a:p>
          <a:p>
            <a:pPr indent="-285078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557">
                <a:solidFill>
                  <a:schemeClr val="dk1"/>
                </a:solidFill>
              </a:rPr>
              <a:t>Canada, UK → Sci-Fi</a:t>
            </a:r>
            <a:br>
              <a:rPr lang="en-GB" sz="3557">
                <a:solidFill>
                  <a:schemeClr val="dk1"/>
                </a:solidFill>
              </a:rPr>
            </a:br>
            <a:endParaRPr sz="3557">
              <a:solidFill>
                <a:schemeClr val="dk1"/>
              </a:solidFill>
            </a:endParaRPr>
          </a:p>
          <a:p>
            <a:pPr indent="-285078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-GB" sz="3557">
                <a:solidFill>
                  <a:schemeClr val="dk1"/>
                </a:solidFill>
              </a:rPr>
              <a:t>Germany, Brazil → Action &amp; Romance</a:t>
            </a:r>
            <a:br>
              <a:rPr lang="en-GB" sz="3557">
                <a:solidFill>
                  <a:schemeClr val="dk1"/>
                </a:solidFill>
              </a:rPr>
            </a:br>
            <a:r>
              <a:rPr lang="en-GB" sz="3557">
                <a:solidFill>
                  <a:schemeClr val="dk1"/>
                </a:solidFill>
              </a:rPr>
              <a:t> ➤ </a:t>
            </a:r>
            <a:r>
              <a:rPr i="1" lang="en-GB" sz="3557">
                <a:solidFill>
                  <a:schemeClr val="dk1"/>
                </a:solidFill>
              </a:rPr>
              <a:t>Recommendation</a:t>
            </a:r>
            <a:r>
              <a:rPr lang="en-GB" sz="3557">
                <a:solidFill>
                  <a:schemeClr val="dk1"/>
                </a:solidFill>
              </a:rPr>
              <a:t>: Tailor genre recommendations and marketing regionally.</a:t>
            </a:r>
            <a:br>
              <a:rPr lang="en-GB" sz="3557">
                <a:solidFill>
                  <a:schemeClr val="dk1"/>
                </a:solidFill>
              </a:rPr>
            </a:br>
            <a:endParaRPr sz="3557">
              <a:solidFill>
                <a:schemeClr val="dk1"/>
              </a:solidFill>
            </a:endParaRPr>
          </a:p>
          <a:p>
            <a:pPr indent="-2850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3557">
                <a:solidFill>
                  <a:schemeClr val="dk1"/>
                </a:solidFill>
              </a:rPr>
              <a:t>Netflix is underperforming in France</a:t>
            </a:r>
            <a:r>
              <a:rPr lang="en-GB" sz="3557">
                <a:solidFill>
                  <a:schemeClr val="dk1"/>
                </a:solidFill>
              </a:rPr>
              <a:t> (lowest engagement &amp; rating).</a:t>
            </a:r>
            <a:br>
              <a:rPr lang="en-GB" sz="3557">
                <a:solidFill>
                  <a:schemeClr val="dk1"/>
                </a:solidFill>
              </a:rPr>
            </a:br>
            <a:r>
              <a:rPr lang="en-GB" sz="3557">
                <a:solidFill>
                  <a:schemeClr val="dk1"/>
                </a:solidFill>
              </a:rPr>
              <a:t> ➤ </a:t>
            </a:r>
            <a:r>
              <a:rPr i="1" lang="en-GB" sz="3557">
                <a:solidFill>
                  <a:schemeClr val="dk1"/>
                </a:solidFill>
              </a:rPr>
              <a:t>Recommendation</a:t>
            </a:r>
            <a:r>
              <a:rPr lang="en-GB" sz="3557">
                <a:solidFill>
                  <a:schemeClr val="dk1"/>
                </a:solidFill>
              </a:rPr>
              <a:t>: Local content partnerships or better dubbing/subtitles may help.</a:t>
            </a:r>
            <a:br>
              <a:rPr lang="en-GB" sz="3557">
                <a:solidFill>
                  <a:schemeClr val="dk1"/>
                </a:solidFill>
              </a:rPr>
            </a:br>
            <a:endParaRPr sz="3557">
              <a:solidFill>
                <a:schemeClr val="dk1"/>
              </a:solidFill>
            </a:endParaRPr>
          </a:p>
          <a:p>
            <a:pPr indent="-2850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3557">
                <a:solidFill>
                  <a:schemeClr val="dk1"/>
                </a:solidFill>
              </a:rPr>
              <a:t>Top 5 directors</a:t>
            </a:r>
            <a:r>
              <a:rPr lang="en-GB" sz="3557">
                <a:solidFill>
                  <a:schemeClr val="dk1"/>
                </a:solidFill>
              </a:rPr>
              <a:t> (e.g., David Smith, Dana Thomas) have higher average ratings.</a:t>
            </a:r>
            <a:br>
              <a:rPr lang="en-GB" sz="3557">
                <a:solidFill>
                  <a:schemeClr val="dk1"/>
                </a:solidFill>
              </a:rPr>
            </a:br>
            <a:r>
              <a:rPr lang="en-GB" sz="3557">
                <a:solidFill>
                  <a:schemeClr val="dk1"/>
                </a:solidFill>
              </a:rPr>
              <a:t> ➤ </a:t>
            </a:r>
            <a:r>
              <a:rPr i="1" lang="en-GB" sz="3557">
                <a:solidFill>
                  <a:schemeClr val="dk1"/>
                </a:solidFill>
              </a:rPr>
              <a:t>Recommendation</a:t>
            </a:r>
            <a:r>
              <a:rPr lang="en-GB" sz="3557">
                <a:solidFill>
                  <a:schemeClr val="dk1"/>
                </a:solidFill>
              </a:rPr>
              <a:t>: Invest in collaborations with top-performing directors.</a:t>
            </a:r>
            <a:endParaRPr b="1" sz="375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3757">
                <a:solidFill>
                  <a:schemeClr val="dk1"/>
                </a:solidFill>
              </a:rPr>
              <a:t>Rating &amp; Retention Trends</a:t>
            </a:r>
            <a:endParaRPr b="1" sz="3757">
              <a:solidFill>
                <a:schemeClr val="dk1"/>
              </a:solidFill>
            </a:endParaRPr>
          </a:p>
          <a:p>
            <a:pPr indent="-28507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557">
                <a:solidFill>
                  <a:schemeClr val="dk1"/>
                </a:solidFill>
              </a:rPr>
              <a:t>Most ratings cluster around </a:t>
            </a:r>
            <a:r>
              <a:rPr b="1" lang="en-GB" sz="3557">
                <a:solidFill>
                  <a:schemeClr val="dk1"/>
                </a:solidFill>
              </a:rPr>
              <a:t>3–5 stars</a:t>
            </a:r>
            <a:r>
              <a:rPr lang="en-GB" sz="3557">
                <a:solidFill>
                  <a:schemeClr val="dk1"/>
                </a:solidFill>
              </a:rPr>
              <a:t>, with 5 stars having slightly higher count.</a:t>
            </a:r>
            <a:br>
              <a:rPr lang="en-GB" sz="3557">
                <a:solidFill>
                  <a:schemeClr val="dk1"/>
                </a:solidFill>
              </a:rPr>
            </a:br>
            <a:r>
              <a:rPr lang="en-GB" sz="3557">
                <a:solidFill>
                  <a:schemeClr val="dk1"/>
                </a:solidFill>
              </a:rPr>
              <a:t> ➤ </a:t>
            </a:r>
            <a:r>
              <a:rPr i="1" lang="en-GB" sz="3557">
                <a:solidFill>
                  <a:schemeClr val="dk1"/>
                </a:solidFill>
              </a:rPr>
              <a:t>Recommendation</a:t>
            </a:r>
            <a:r>
              <a:rPr lang="en-GB" sz="3557">
                <a:solidFill>
                  <a:schemeClr val="dk1"/>
                </a:solidFill>
              </a:rPr>
              <a:t>: Maintain quality consistency and actively gather user feedback.</a:t>
            </a:r>
            <a:br>
              <a:rPr lang="en-GB" sz="3557">
                <a:solidFill>
                  <a:schemeClr val="dk1"/>
                </a:solidFill>
              </a:rPr>
            </a:br>
            <a:endParaRPr sz="3557">
              <a:solidFill>
                <a:schemeClr val="dk1"/>
              </a:solidFill>
            </a:endParaRPr>
          </a:p>
          <a:p>
            <a:pPr indent="-2850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3557">
                <a:solidFill>
                  <a:schemeClr val="dk1"/>
                </a:solidFill>
              </a:rPr>
              <a:t>Higher watch time tends to correlate with higher ratings</a:t>
            </a:r>
            <a:r>
              <a:rPr lang="en-GB" sz="3557">
                <a:solidFill>
                  <a:schemeClr val="dk1"/>
                </a:solidFill>
              </a:rPr>
              <a:t>.</a:t>
            </a:r>
            <a:br>
              <a:rPr lang="en-GB" sz="3557">
                <a:solidFill>
                  <a:schemeClr val="dk1"/>
                </a:solidFill>
              </a:rPr>
            </a:br>
            <a:r>
              <a:rPr lang="en-GB" sz="3557">
                <a:solidFill>
                  <a:schemeClr val="dk1"/>
                </a:solidFill>
              </a:rPr>
              <a:t> ➤ </a:t>
            </a:r>
            <a:r>
              <a:rPr i="1" lang="en-GB" sz="3557">
                <a:solidFill>
                  <a:schemeClr val="dk1"/>
                </a:solidFill>
              </a:rPr>
              <a:t>Recommendation</a:t>
            </a:r>
            <a:r>
              <a:rPr lang="en-GB" sz="3557">
                <a:solidFill>
                  <a:schemeClr val="dk1"/>
                </a:solidFill>
              </a:rPr>
              <a:t>: Encourage binge-worthy content and personalized recommendations.</a:t>
            </a:r>
            <a:br>
              <a:rPr lang="en-GB" sz="3557">
                <a:solidFill>
                  <a:schemeClr val="dk1"/>
                </a:solidFill>
              </a:rPr>
            </a:br>
            <a:endParaRPr sz="3557">
              <a:solidFill>
                <a:schemeClr val="dk1"/>
              </a:solidFill>
            </a:endParaRPr>
          </a:p>
          <a:p>
            <a:pPr indent="-2850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3557">
                <a:solidFill>
                  <a:schemeClr val="dk1"/>
                </a:solidFill>
              </a:rPr>
              <a:t>Recently added content</a:t>
            </a:r>
            <a:r>
              <a:rPr lang="en-GB" sz="3557">
                <a:solidFill>
                  <a:schemeClr val="dk1"/>
                </a:solidFill>
              </a:rPr>
              <a:t> (2024–2025) dominates watch time.</a:t>
            </a:r>
            <a:br>
              <a:rPr lang="en-GB" sz="3557">
                <a:solidFill>
                  <a:schemeClr val="dk1"/>
                </a:solidFill>
              </a:rPr>
            </a:br>
            <a:r>
              <a:rPr lang="en-GB" sz="3557">
                <a:solidFill>
                  <a:schemeClr val="dk1"/>
                </a:solidFill>
              </a:rPr>
              <a:t> ➤ </a:t>
            </a:r>
            <a:r>
              <a:rPr i="1" lang="en-GB" sz="3557">
                <a:solidFill>
                  <a:schemeClr val="dk1"/>
                </a:solidFill>
              </a:rPr>
              <a:t>Recommendation</a:t>
            </a:r>
            <a:r>
              <a:rPr lang="en-GB" sz="3557">
                <a:solidFill>
                  <a:schemeClr val="dk1"/>
                </a:solidFill>
              </a:rPr>
              <a:t>: Keep refreshing the library with new releases regularly.</a:t>
            </a:r>
            <a:endParaRPr sz="355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3757">
                <a:solidFill>
                  <a:schemeClr val="dk1"/>
                </a:solidFill>
              </a:rPr>
              <a:t>Release Timing Strategy</a:t>
            </a:r>
            <a:endParaRPr b="1" sz="3757">
              <a:solidFill>
                <a:schemeClr val="dk1"/>
              </a:solidFill>
            </a:endParaRPr>
          </a:p>
          <a:p>
            <a:pPr indent="-28507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557">
                <a:solidFill>
                  <a:schemeClr val="dk1"/>
                </a:solidFill>
              </a:rPr>
              <a:t>Peak content additions occurred in </a:t>
            </a:r>
            <a:r>
              <a:rPr b="1" lang="en-GB" sz="3557">
                <a:solidFill>
                  <a:schemeClr val="dk1"/>
                </a:solidFill>
              </a:rPr>
              <a:t>early to mid months</a:t>
            </a:r>
            <a:r>
              <a:rPr lang="en-GB" sz="3557">
                <a:solidFill>
                  <a:schemeClr val="dk1"/>
                </a:solidFill>
              </a:rPr>
              <a:t> (Jan–June).</a:t>
            </a:r>
            <a:br>
              <a:rPr lang="en-GB" sz="3557">
                <a:solidFill>
                  <a:schemeClr val="dk1"/>
                </a:solidFill>
              </a:rPr>
            </a:br>
            <a:r>
              <a:rPr lang="en-GB" sz="3557">
                <a:solidFill>
                  <a:schemeClr val="dk1"/>
                </a:solidFill>
              </a:rPr>
              <a:t> ➤ </a:t>
            </a:r>
            <a:r>
              <a:rPr i="1" lang="en-GB" sz="3557">
                <a:solidFill>
                  <a:schemeClr val="dk1"/>
                </a:solidFill>
              </a:rPr>
              <a:t>Recommendation</a:t>
            </a:r>
            <a:r>
              <a:rPr lang="en-GB" sz="3557">
                <a:solidFill>
                  <a:schemeClr val="dk1"/>
                </a:solidFill>
              </a:rPr>
              <a:t>: Schedule major releases around this time for maximum engagement.</a:t>
            </a:r>
            <a:br>
              <a:rPr lang="en-GB" sz="3557">
                <a:solidFill>
                  <a:schemeClr val="dk1"/>
                </a:solidFill>
              </a:rPr>
            </a:br>
            <a:endParaRPr sz="3557">
              <a:solidFill>
                <a:schemeClr val="dk1"/>
              </a:solidFill>
            </a:endParaRPr>
          </a:p>
          <a:p>
            <a:pPr indent="-28507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3557">
                <a:solidFill>
                  <a:schemeClr val="dk1"/>
                </a:solidFill>
              </a:rPr>
              <a:t>Content released in certain months</a:t>
            </a:r>
            <a:r>
              <a:rPr lang="en-GB" sz="3557">
                <a:solidFill>
                  <a:schemeClr val="dk1"/>
                </a:solidFill>
              </a:rPr>
              <a:t> yields slightly better ratings.</a:t>
            </a:r>
            <a:br>
              <a:rPr lang="en-GB" sz="3557">
                <a:solidFill>
                  <a:schemeClr val="dk1"/>
                </a:solidFill>
              </a:rPr>
            </a:br>
            <a:r>
              <a:rPr lang="en-GB" sz="3557">
                <a:solidFill>
                  <a:schemeClr val="dk1"/>
                </a:solidFill>
              </a:rPr>
              <a:t> ➤ </a:t>
            </a:r>
            <a:r>
              <a:rPr i="1" lang="en-GB" sz="3557">
                <a:solidFill>
                  <a:schemeClr val="dk1"/>
                </a:solidFill>
              </a:rPr>
              <a:t>Recommendation</a:t>
            </a:r>
            <a:r>
              <a:rPr lang="en-GB" sz="3557">
                <a:solidFill>
                  <a:schemeClr val="dk1"/>
                </a:solidFill>
              </a:rPr>
              <a:t>: Analyze monthly performance deeper for optimal launch timing.</a:t>
            </a:r>
            <a:endParaRPr b="1" sz="375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1.Customer Demographics Analysis</a:t>
            </a:r>
            <a:endParaRPr b="1" sz="330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62125" y="540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 this i have two types of charts i.e; Customer Distribution by Age Group and Watch Time by Age Group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-1819" l="0" r="0" t="1820"/>
          <a:stretch/>
        </p:blipFill>
        <p:spPr>
          <a:xfrm>
            <a:off x="158825" y="1328750"/>
            <a:ext cx="4460026" cy="37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850" y="1328750"/>
            <a:ext cx="4404874" cy="36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2.Subscription Type vs. Watch Time</a:t>
            </a:r>
            <a:endParaRPr b="1" sz="38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62125" y="540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In this the STANDARD subscription type is holding max in both highest engagement and watch time.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0" y="1471475"/>
            <a:ext cx="4128677" cy="362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875" y="1471475"/>
            <a:ext cx="4622626" cy="36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3.</a:t>
            </a:r>
            <a:r>
              <a:rPr b="1" lang="en-GB" sz="1700"/>
              <a:t>Descriptive and Comparative Analysis</a:t>
            </a:r>
            <a:endParaRPr b="1" sz="3800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62125" y="540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These are the top 10 most watched netflix titles. 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0" y="1075250"/>
            <a:ext cx="4111152" cy="383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075" y="1179787"/>
            <a:ext cx="4279249" cy="3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4.Genre Popularity by Country</a:t>
            </a:r>
            <a:endParaRPr b="1" sz="430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65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As per the total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no.of</a:t>
            </a:r>
            <a:r>
              <a:rPr lang="en-GB"/>
              <a:t> viewers, these are the </a:t>
            </a:r>
            <a:r>
              <a:rPr lang="en-GB"/>
              <a:t>genres</a:t>
            </a:r>
            <a:r>
              <a:rPr lang="en-GB"/>
              <a:t> watched by customers per country. 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96000"/>
            <a:ext cx="3988850" cy="35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274" y="1274750"/>
            <a:ext cx="4520227" cy="37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5.Customer Ratings Distribution</a:t>
            </a:r>
            <a:endParaRPr b="1" sz="4800"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484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TV-Y7</a:t>
            </a:r>
            <a:r>
              <a:rPr lang="en-GB" sz="1100">
                <a:solidFill>
                  <a:schemeClr val="dk1"/>
                </a:solidFill>
              </a:rPr>
              <a:t> has the </a:t>
            </a:r>
            <a:r>
              <a:rPr b="1" lang="en-GB" sz="1100">
                <a:solidFill>
                  <a:schemeClr val="dk1"/>
                </a:solidFill>
              </a:rPr>
              <a:t>highest number of user interactions</a:t>
            </a:r>
            <a:r>
              <a:rPr lang="en-GB" sz="1100">
                <a:solidFill>
                  <a:schemeClr val="dk1"/>
                </a:solidFill>
              </a:rPr>
              <a:t> (2,124 users), indicating high engagement for children/family-friendly content.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G</a:t>
            </a:r>
            <a:r>
              <a:rPr lang="en-GB" sz="1100">
                <a:solidFill>
                  <a:schemeClr val="dk1"/>
                </a:solidFill>
              </a:rPr>
              <a:t> and </a:t>
            </a:r>
            <a:r>
              <a:rPr b="1" lang="en-GB" sz="1100">
                <a:solidFill>
                  <a:schemeClr val="dk1"/>
                </a:solidFill>
              </a:rPr>
              <a:t>TV-Y</a:t>
            </a:r>
            <a:r>
              <a:rPr lang="en-GB" sz="1100">
                <a:solidFill>
                  <a:schemeClr val="dk1"/>
                </a:solidFill>
              </a:rPr>
              <a:t> also have strong engagement.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Ratings like </a:t>
            </a:r>
            <a:r>
              <a:rPr b="1" lang="en-GB" sz="1100">
                <a:solidFill>
                  <a:schemeClr val="dk1"/>
                </a:solidFill>
              </a:rPr>
              <a:t>TV-14</a:t>
            </a:r>
            <a:r>
              <a:rPr lang="en-GB" sz="1100">
                <a:solidFill>
                  <a:schemeClr val="dk1"/>
                </a:solidFill>
              </a:rPr>
              <a:t>, </a:t>
            </a:r>
            <a:r>
              <a:rPr b="1" lang="en-GB" sz="1100">
                <a:solidFill>
                  <a:schemeClr val="dk1"/>
                </a:solidFill>
              </a:rPr>
              <a:t>R</a:t>
            </a:r>
            <a:r>
              <a:rPr lang="en-GB" sz="1100">
                <a:solidFill>
                  <a:schemeClr val="dk1"/>
                </a:solidFill>
              </a:rPr>
              <a:t>, and </a:t>
            </a:r>
            <a:r>
              <a:rPr b="1" lang="en-GB" sz="1100">
                <a:solidFill>
                  <a:schemeClr val="dk1"/>
                </a:solidFill>
              </a:rPr>
              <a:t>PG-13</a:t>
            </a:r>
            <a:r>
              <a:rPr lang="en-GB" sz="1100">
                <a:solidFill>
                  <a:schemeClr val="dk1"/>
                </a:solidFill>
              </a:rPr>
              <a:t> have relatively lower engagement, though still significant.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Mature content (TV-MA)</a:t>
            </a:r>
            <a:r>
              <a:rPr lang="en-GB" sz="1100">
                <a:solidFill>
                  <a:schemeClr val="dk1"/>
                </a:solidFill>
              </a:rPr>
              <a:t> sees almost equal user activity to family-safe categories.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25" y="1346675"/>
            <a:ext cx="8371951" cy="37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5.</a:t>
            </a:r>
            <a:r>
              <a:rPr b="1" lang="en-GB" sz="1700"/>
              <a:t>Customer Ratings Distribution</a:t>
            </a:r>
            <a:endParaRPr b="1" sz="480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65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They said that </a:t>
            </a:r>
            <a:r>
              <a:rPr lang="en-GB" sz="1200">
                <a:solidFill>
                  <a:schemeClr val="dk1"/>
                </a:solidFill>
              </a:rPr>
              <a:t>Find the average rating per genre and per country. So by using dax i have merged both genre and country in one chart.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1352275"/>
            <a:ext cx="7905750" cy="32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7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/>
              <a:t>6</a:t>
            </a:r>
            <a:r>
              <a:rPr b="1" lang="en-GB" sz="1700"/>
              <a:t>.</a:t>
            </a:r>
            <a:r>
              <a:rPr b="1" lang="en-GB" sz="1700"/>
              <a:t>Trending Content Analysis</a:t>
            </a:r>
            <a:endParaRPr b="1" sz="5300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65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They said that </a:t>
            </a:r>
            <a:r>
              <a:rPr lang="en-GB" sz="1200">
                <a:solidFill>
                  <a:schemeClr val="dk1"/>
                </a:solidFill>
              </a:rPr>
              <a:t>Find the average rating per genre and per country. So by using dax i have merged both genre and country in one chart.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5" y="1286025"/>
            <a:ext cx="4536523" cy="377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000" y="1286025"/>
            <a:ext cx="4384701" cy="37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